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36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63643-32A3-4219-B653-DEF14D9A4D36}" type="datetimeFigureOut">
              <a:rPr lang="ru-RU" smtClean="0"/>
              <a:pPr/>
              <a:t>19.09.2011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7F016-A0E0-4698-9A40-7FE039597C2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7F016-A0E0-4698-9A40-7FE039597C2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DD85-7FB3-492C-B975-E97C1CF4E4DC}" type="datetimeFigureOut">
              <a:rPr lang="ru-RU" smtClean="0"/>
              <a:pPr/>
              <a:t>19.09.2011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14C3-83DF-4CFB-BA84-C29A6B885F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DD85-7FB3-492C-B975-E97C1CF4E4DC}" type="datetimeFigureOut">
              <a:rPr lang="ru-RU" smtClean="0"/>
              <a:pPr/>
              <a:t>19.09.2011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14C3-83DF-4CFB-BA84-C29A6B885F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DD85-7FB3-492C-B975-E97C1CF4E4DC}" type="datetimeFigureOut">
              <a:rPr lang="ru-RU" smtClean="0"/>
              <a:pPr/>
              <a:t>19.09.2011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14C3-83DF-4CFB-BA84-C29A6B885F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DD85-7FB3-492C-B975-E97C1CF4E4DC}" type="datetimeFigureOut">
              <a:rPr lang="ru-RU" smtClean="0"/>
              <a:pPr/>
              <a:t>19.09.2011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14C3-83DF-4CFB-BA84-C29A6B885F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DD85-7FB3-492C-B975-E97C1CF4E4DC}" type="datetimeFigureOut">
              <a:rPr lang="ru-RU" smtClean="0"/>
              <a:pPr/>
              <a:t>19.09.2011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14C3-83DF-4CFB-BA84-C29A6B885F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DD85-7FB3-492C-B975-E97C1CF4E4DC}" type="datetimeFigureOut">
              <a:rPr lang="ru-RU" smtClean="0"/>
              <a:pPr/>
              <a:t>19.09.2011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14C3-83DF-4CFB-BA84-C29A6B885F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DD85-7FB3-492C-B975-E97C1CF4E4DC}" type="datetimeFigureOut">
              <a:rPr lang="ru-RU" smtClean="0"/>
              <a:pPr/>
              <a:t>19.09.2011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14C3-83DF-4CFB-BA84-C29A6B885F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DD85-7FB3-492C-B975-E97C1CF4E4DC}" type="datetimeFigureOut">
              <a:rPr lang="ru-RU" smtClean="0"/>
              <a:pPr/>
              <a:t>19.09.2011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14C3-83DF-4CFB-BA84-C29A6B885F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DD85-7FB3-492C-B975-E97C1CF4E4DC}" type="datetimeFigureOut">
              <a:rPr lang="ru-RU" smtClean="0"/>
              <a:pPr/>
              <a:t>19.09.2011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14C3-83DF-4CFB-BA84-C29A6B885F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DD85-7FB3-492C-B975-E97C1CF4E4DC}" type="datetimeFigureOut">
              <a:rPr lang="ru-RU" smtClean="0"/>
              <a:pPr/>
              <a:t>19.09.2011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14C3-83DF-4CFB-BA84-C29A6B885F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DD85-7FB3-492C-B975-E97C1CF4E4DC}" type="datetimeFigureOut">
              <a:rPr lang="ru-RU" smtClean="0"/>
              <a:pPr/>
              <a:t>19.09.2011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14C3-83DF-4CFB-BA84-C29A6B885F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9DD85-7FB3-492C-B975-E97C1CF4E4DC}" type="datetimeFigureOut">
              <a:rPr lang="ru-RU" smtClean="0"/>
              <a:pPr/>
              <a:t>19.09.2011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614C3-83DF-4CFB-BA84-C29A6B885F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ru.wikipedia.org/wiki/%D0%90%D0%BD%D0%B3%D0%BB%D0%B8%D0%B9%D1%81%D0%BA%D0%B8%D0%B9_%D1%8F%D0%B7%D1%8B%D0%BA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://ru.wikipedia.org/wiki/%D0%A4%D0%B0%D0%B9%D0%BB:Woolsthorpe_manor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ru.wikipedia.org/wiki/%D0%A4%D0%B0%D0%B9%D0%BB:Cam_trinity_clock_tower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ru.wikipedia.org/wiki/%D0%A4%D0%B0%D0%B9%D0%BB:StatueOfIsaacBarrow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26" Type="http://schemas.openxmlformats.org/officeDocument/2006/relationships/image" Target="../media/image33.jpeg"/><Relationship Id="rId39" Type="http://schemas.openxmlformats.org/officeDocument/2006/relationships/image" Target="../media/image46.jpeg"/><Relationship Id="rId3" Type="http://schemas.openxmlformats.org/officeDocument/2006/relationships/image" Target="../media/image10.jpeg"/><Relationship Id="rId21" Type="http://schemas.openxmlformats.org/officeDocument/2006/relationships/image" Target="../media/image28.jpeg"/><Relationship Id="rId34" Type="http://schemas.openxmlformats.org/officeDocument/2006/relationships/image" Target="../media/image41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5" Type="http://schemas.openxmlformats.org/officeDocument/2006/relationships/image" Target="../media/image32.jpeg"/><Relationship Id="rId33" Type="http://schemas.openxmlformats.org/officeDocument/2006/relationships/image" Target="../media/image40.jpeg"/><Relationship Id="rId38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29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24" Type="http://schemas.openxmlformats.org/officeDocument/2006/relationships/image" Target="../media/image31.jpeg"/><Relationship Id="rId32" Type="http://schemas.openxmlformats.org/officeDocument/2006/relationships/image" Target="../media/image39.jpeg"/><Relationship Id="rId37" Type="http://schemas.openxmlformats.org/officeDocument/2006/relationships/image" Target="../media/image44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23" Type="http://schemas.openxmlformats.org/officeDocument/2006/relationships/image" Target="../media/image30.jpeg"/><Relationship Id="rId28" Type="http://schemas.openxmlformats.org/officeDocument/2006/relationships/image" Target="../media/image35.jpeg"/><Relationship Id="rId36" Type="http://schemas.openxmlformats.org/officeDocument/2006/relationships/image" Target="../media/image43.jpeg"/><Relationship Id="rId10" Type="http://schemas.openxmlformats.org/officeDocument/2006/relationships/image" Target="../media/image17.jpeg"/><Relationship Id="rId19" Type="http://schemas.openxmlformats.org/officeDocument/2006/relationships/image" Target="../media/image26.png"/><Relationship Id="rId31" Type="http://schemas.openxmlformats.org/officeDocument/2006/relationships/image" Target="../media/image38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Relationship Id="rId22" Type="http://schemas.openxmlformats.org/officeDocument/2006/relationships/image" Target="../media/image29.jpeg"/><Relationship Id="rId27" Type="http://schemas.openxmlformats.org/officeDocument/2006/relationships/image" Target="../media/image34.jpeg"/><Relationship Id="rId30" Type="http://schemas.openxmlformats.org/officeDocument/2006/relationships/image" Target="../media/image37.jpeg"/><Relationship Id="rId35" Type="http://schemas.openxmlformats.org/officeDocument/2006/relationships/image" Target="../media/image4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hyperlink" Target="http://ru.wikipedia.org/wiki/%D0%A4%D0%B0%D0%B9%D0%BB:NewtonsTelescopeReplica.jpg" TargetMode="External"/><Relationship Id="rId7" Type="http://schemas.openxmlformats.org/officeDocument/2006/relationships/image" Target="../media/image49.jpeg"/><Relationship Id="rId2" Type="http://schemas.openxmlformats.org/officeDocument/2006/relationships/hyperlink" Target="http://ru.wikipedia.org/wiki/%D0%A4%D0%B0%D0%B9%D0%BB:Isaac-newton_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3.png"/><Relationship Id="rId4" Type="http://schemas.openxmlformats.org/officeDocument/2006/relationships/image" Target="../media/image4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#cite_note-K156-25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#cite_note-26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Prinicipia-title.png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Ксенофонт\Desktop\nature_0035_light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5984" y="428604"/>
            <a:ext cx="4473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Презентация на тему: «Исаак Ньютон».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786446" y="6000768"/>
            <a:ext cx="3095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Работа ученицы 7 «А» класса </a:t>
            </a:r>
          </a:p>
          <a:p>
            <a:r>
              <a:rPr lang="ru-RU" dirty="0" smtClean="0"/>
              <a:t>Левадиной Ксении.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C:\Users\Ксенофонт\Desktop\116573_182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-5417"/>
            <a:ext cx="7215206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Ранние годы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Исаак Ньютон, сын мелкого, но зажиточного фермера, родился в деревне Вулсторп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(англ.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3" tooltip="Английский язык"/>
              </a:rPr>
              <a:t>.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Woolsthorpe, графство Линкольншир),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в год смерти Галерея и в канун гражданской войны. Отец Ньютона не дожил до рождения сына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Мальчик родился преждевременно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был болезненным, поэтому его долго не решались крестить.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И всё же он выжил, был крещён (1 января</a:t>
            </a:r>
            <a:r>
              <a:rPr kumimoji="0" lang="ru-RU" sz="1100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]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), и назван Исааком в честь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покойного отца. Факт рождения под Рождество Ньютон считал особым знаком судьбы.</a:t>
            </a:r>
            <a:endParaRPr lang="ru-RU" sz="1100" i="1" baseline="30000" dirty="0"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Несмотря на слабое здоровье в младенчестве,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он прожил 84 года.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Ньютон искренне считал, что его род восходит к шотландским дворянам XV века,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однако историки обнаружили, что в 1524 году его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предки были бедными крестьянами.</a:t>
            </a:r>
            <a:r>
              <a:rPr kumimoji="0" lang="ru-RU" sz="1100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[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К концу XVI века семья разбогатела и перешла в разряд йоменов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(землевладельцев).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 январе 1646 года мать Ньютона, Анна Эйскоу (</a:t>
            </a:r>
            <a:r>
              <a:rPr lang="ru-RU" sz="1100" i="1" dirty="0" smtClean="0">
                <a:latin typeface="Arial" charset="0"/>
                <a:cs typeface="Arial" charset="0"/>
              </a:rPr>
              <a:t>англ. 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Hannah Ayscough) вновь вышла замуж;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от нового мужа, 63-летнего вдовца,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у неё было трое детей, она стала уделять мало внимания Исааку.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Покровителем мальчика стал его дядя по матери, Уильям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Эйскоу. В детстве Ньютон, по отзывам современников, был молчалив,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замкнут и обособлен, любил читать и мастерить технические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игрушки: солнечные и водяные часы, мельницу и т. п. Всю жизнь он чувствовал себя одиноким.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Отчим умер в 1653 году, часть его наследства перешла к матери Ньютона и была сразу же оформлена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ею на Исаака. Мать вернулась домой,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однако основное внимание уделяла троим младшим детям и обширному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хозяйству; Исаак по-прежнему был предоставлен сам себе.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 1655 году Ньютона отдали учиться в расположенную неподалёку школу в Грэнтеме, где он жил в доме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аптекаря Кларка. Вскоре мальчик показал незаурядные способности,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однако в 1659 году мать Анна вернула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его в поместье и попыталась возложить на 16-летнего сына часть дел по управлению хозяйством. Попытка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не имела успеха — Исаак предпочитал всем другим занятиям чтение книг и конструирование различных механизмов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В это время к Анне обратился школьный учитель Ньютона Стокс и начал уговаривать её продолжить обучение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необычайно одарённого сына; к этой просьбе присоединились дядя Уильям и грэнтемский знакомый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Исаака (родственник аптекаря Кларка) Хэмфри Бабингтон, член Кембриджского Тринити-колледжа.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Объединёнными усилиями они, в конце концов, добились своего. В 1661 году Ньютон успешно окончил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школу и отправился продолжать образование в Кембриджский университет</a:t>
            </a:r>
          </a:p>
        </p:txBody>
      </p:sp>
      <p:pic>
        <p:nvPicPr>
          <p:cNvPr id="4099" name="Picture 3" descr="http://bits.wikimedia.org/skins-1.17/common/images/magnify-clip.png">
            <a:hlinkClick r:id="rId4" tooltip="Увеличить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-177800"/>
            <a:ext cx="142875" cy="104775"/>
          </a:xfrm>
          <a:prstGeom prst="rect">
            <a:avLst/>
          </a:prstGeom>
          <a:noFill/>
        </p:spPr>
      </p:pic>
      <p:pic>
        <p:nvPicPr>
          <p:cNvPr id="4100" name="Picture 4" descr="C:\Users\Ксенофонт\Desktop\woolsthorpe-manor_6570_fu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0"/>
            <a:ext cx="2643174" cy="2143140"/>
          </a:xfrm>
          <a:prstGeom prst="rect">
            <a:avLst/>
          </a:prstGeom>
          <a:noFill/>
        </p:spPr>
      </p:pic>
      <p:pic>
        <p:nvPicPr>
          <p:cNvPr id="4101" name="Picture 5" descr="C:\Users\Ксенофонт\Desktop\temp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2285992"/>
            <a:ext cx="2571736" cy="2071702"/>
          </a:xfrm>
          <a:prstGeom prst="rect">
            <a:avLst/>
          </a:prstGeom>
          <a:noFill/>
        </p:spPr>
      </p:pic>
      <p:pic>
        <p:nvPicPr>
          <p:cNvPr id="4102" name="Picture 6" descr="C:\Users\Ксенофонт\Desktop\NewtonWoolsthorp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16" y="4500570"/>
            <a:ext cx="2285984" cy="1792399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Тринити-колледж, часовая башня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 июне 1661 года 18-летний Ньютон приехал в Кембридж. Согласно уставу, ему устроили экзамен на знание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латинского языка, после чего сообщили, что он принят в Тринити-колледж (Колледж святой Троицы) Кембриджского университета. С этим учебным заведением связаны более 30 лет жизни Ньютона.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Колледж, как и весь университет, переживал трудное время. Только что (1660) в Англии была восстановлена монархия, король Карл II</a:t>
            </a:r>
            <a:r>
              <a:rPr lang="ru-RU" sz="1200" i="1" dirty="0">
                <a:latin typeface="Arial" charset="0"/>
                <a:cs typeface="Arial" charset="0"/>
              </a:rPr>
              <a:t> </a:t>
            </a:r>
            <a:r>
              <a:rPr kumimoji="0" lang="ru-RU" sz="1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часто задерживал положенные университету выплаты, уволил значительную часть преподавательского состава, назначенную в годы революции. Всего в Тринити-колледже проживало 400 человек, включая студентов, слуг и 20 нищих, которым по уставу колледж обязан был выдавать подаяние. Учебный процесс находился в плачевном состоянии.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Ньютона зачислили в разряд студентов-«кайзеров» (англ. sizar), с которых не брали платы за обучение (вероятно, по рекомендации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Бабингтона). Документальных свидетельств и воспоминаний об этом периоде его жизни сохранилось очень мало. В эти годы окончательно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сложился характер Ньютона — научная дотошность, стремление дойти до сути, нетерпимость к обману, клевете и угнетению, равнодушие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к публичной славе. У него по-прежнему не было друзей.</a:t>
            </a:r>
          </a:p>
        </p:txBody>
      </p:sp>
      <p:pic>
        <p:nvPicPr>
          <p:cNvPr id="15363" name="Picture 3" descr="http://bits.wikimedia.org/skins-1.17/common/images/magnify-clip.png">
            <a:hlinkClick r:id="rId2" tooltip="Увеличить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6429396"/>
            <a:ext cx="142875" cy="104775"/>
          </a:xfrm>
          <a:prstGeom prst="rect">
            <a:avLst/>
          </a:prstGeom>
          <a:noFill/>
        </p:spPr>
      </p:pic>
      <p:pic>
        <p:nvPicPr>
          <p:cNvPr id="15365" name="Picture 5" descr="http://bits.wikimedia.org/skins-1.17/common/images/magnify-clip.png">
            <a:hlinkClick r:id="rId4" tooltip="Увеличить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13" y="603250"/>
            <a:ext cx="142875" cy="104775"/>
          </a:xfrm>
          <a:prstGeom prst="rect">
            <a:avLst/>
          </a:prstGeom>
          <a:noFill/>
        </p:spPr>
      </p:pic>
      <p:pic>
        <p:nvPicPr>
          <p:cNvPr id="15367" name="Picture 7" descr="C:\Users\Ксенофонт\Desktop\782-Trinity-colle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071810"/>
            <a:ext cx="5286380" cy="3786190"/>
          </a:xfrm>
          <a:prstGeom prst="rect">
            <a:avLst/>
          </a:prstGeom>
          <a:noFill/>
        </p:spPr>
      </p:pic>
      <p:pic>
        <p:nvPicPr>
          <p:cNvPr id="15368" name="Picture 8" descr="C:\Users\Ксенофонт\Desktop\New_Court,_Trinity_College,_Cambrid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3071810"/>
            <a:ext cx="3857620" cy="378619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Ксенофонт\Desktop\155349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9076" y="0"/>
            <a:ext cx="9363076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 апреле 1664 года Ньютон, сдав экзамены, перешёл в более высокую студенческую категорию «школяров» (scholars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), что дало ему право на стипендию и продолжение обучения в колледже.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Несмотря на открытия Галилея, естествознание и философию в Кембридже по-прежнему преподавали по Аристотелю Однако в сохранившихся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тетрадях Ньютона уже упоминаются Галилей, Коперник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картезианство, Кеплер и атомистическая теория</a:t>
            </a:r>
            <a:r>
              <a:rPr lang="ru-RU" sz="1400" i="1" dirty="0" smtClean="0">
                <a:latin typeface="Arial" charset="0"/>
                <a:cs typeface="Arial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Гассенди. Судя по этим тетрадям,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он продолжал мастерить (в основном, научные инструменты), увлечённо занимался оптикой, астрономией, математикой, фонетикой, теорией музыки.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Согласно воспоминаниям соседа по комнате, Ньютон беззаветно предавался учению, забывая про еду и сон; вероятно, несмотря на все трудности, это был именно тот образ жизни, которого он сам желал.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Исаак Баррозу. Статуя в Тринити-колледже.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1664 год в жизни Ньютона был богат и другими событиями. Ньютон пережил творческий подъём, начал самостоятельную научную деятельность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и составил масштабный список (из 45 пунктов) нерешённых проблем в природе и человеческой жизни (Вопросник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лат. Questiones quaedam philosophicae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 дальнейшем подобные списки не раз появляются в его рабочих тетрадях. В марте этого же года на недавно основанной (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1663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 кафедре математики колледжа начались лекции нового преподавателя,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34-летнего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Исаака Баррозу, крупного математика, будущего друга и учителя Ньютона. Интерес Ньютона к математике резко возрос. Он сделал первое значительное математическое открытие: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биномиальное разложение для произвольного рационального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показателя (включая отрицательные), а через неё пришел к своему главному математическому методу — разложению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функции в бесконечный ряд</a:t>
            </a:r>
            <a:endParaRPr kumimoji="0" lang="ru-RU" sz="1400" b="0" i="1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Наконец, в самом конце года Ньютон стал бакалавром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Научной опорой и вдохновителями творчества Ньютона в наибольшей степени были физики: Галилей, Декарт и Кеплер</a:t>
            </a:r>
            <a:r>
              <a:rPr lang="ru-RU" sz="1400" i="1" dirty="0" smtClean="0">
                <a:latin typeface="Arial" charset="0"/>
                <a:cs typeface="Arial" charset="0"/>
              </a:rPr>
              <a:t>.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Ньютон завершил их труды, объединив в универсальную систему мира. Меньшее,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но существенное влияние оказали другие математики и физики: Евклид, Ферма, Гюйгенс, Валлис и его непосредственный учитель Баррозу. В студенческой записной книжке Ньютона есть программная фраза:</a:t>
            </a:r>
            <a:r>
              <a:rPr lang="ru-RU" sz="1400" dirty="0" smtClean="0"/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7030A0"/>
                </a:solidFill>
              </a:rPr>
              <a:t>«В философии не может быть государя, кроме истины… Мы должны поставить памятники из золота Кеплеру, Галилею, Декарту и на каждом написать: «Платон — друг, Аристотель — друг, но главный друг — истина»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C:\Users\Ксенофонт\Desktop\app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5572140"/>
            <a:ext cx="1214422" cy="1285860"/>
          </a:xfrm>
          <a:prstGeom prst="rect">
            <a:avLst/>
          </a:prstGeom>
          <a:noFill/>
        </p:spPr>
      </p:pic>
      <p:pic>
        <p:nvPicPr>
          <p:cNvPr id="2092" name="Picture 44" descr="C:\Users\Ксенофонт\Desktop\3mdvop-70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8286770" y="6000775"/>
            <a:ext cx="1071549" cy="642910"/>
          </a:xfrm>
          <a:prstGeom prst="rect">
            <a:avLst/>
          </a:prstGeom>
          <a:noFill/>
        </p:spPr>
      </p:pic>
      <p:pic>
        <p:nvPicPr>
          <p:cNvPr id="2091" name="Picture 43" descr="C:\Users\Ксенофонт\Desktop\5140819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1090" y="4714884"/>
            <a:ext cx="642910" cy="1071570"/>
          </a:xfrm>
          <a:prstGeom prst="rect">
            <a:avLst/>
          </a:prstGeom>
          <a:noFill/>
        </p:spPr>
      </p:pic>
      <p:pic>
        <p:nvPicPr>
          <p:cNvPr id="2090" name="Picture 42" descr="C:\Users\Ксенофонт\Desktop\2d487cdc85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8251040" y="3821928"/>
            <a:ext cx="1143009" cy="642910"/>
          </a:xfrm>
          <a:prstGeom prst="rect">
            <a:avLst/>
          </a:prstGeom>
          <a:noFill/>
        </p:spPr>
      </p:pic>
      <p:pic>
        <p:nvPicPr>
          <p:cNvPr id="2086" name="Picture 38" descr="C:\Users\Ксенофонт\Desktop\2c07720a97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8179603" y="2607479"/>
            <a:ext cx="1285884" cy="642910"/>
          </a:xfrm>
          <a:prstGeom prst="rect">
            <a:avLst/>
          </a:prstGeom>
          <a:noFill/>
        </p:spPr>
      </p:pic>
      <p:pic>
        <p:nvPicPr>
          <p:cNvPr id="2085" name="Picture 37" descr="C:\Users\Ксенофонт\Desktop\1304412310_F0EEE7EEE2EEE520E4E5F0E5E2E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8215322" y="1357314"/>
            <a:ext cx="1143008" cy="714348"/>
          </a:xfrm>
          <a:prstGeom prst="rect">
            <a:avLst/>
          </a:prstGeom>
          <a:noFill/>
        </p:spPr>
      </p:pic>
      <p:pic>
        <p:nvPicPr>
          <p:cNvPr id="39" name="Picture 36" descr="C:\Users\Ксенофонт\Desktop\319657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29652" y="0"/>
            <a:ext cx="714348" cy="1142984"/>
          </a:xfrm>
          <a:prstGeom prst="rect">
            <a:avLst/>
          </a:prstGeom>
          <a:noFill/>
        </p:spPr>
      </p:pic>
      <p:pic>
        <p:nvPicPr>
          <p:cNvPr id="2080" name="Picture 32" descr="C:\Users\Ксенофонт\Desktop\748134a3012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16" y="5715016"/>
            <a:ext cx="1643074" cy="1142984"/>
          </a:xfrm>
          <a:prstGeom prst="rect">
            <a:avLst/>
          </a:prstGeom>
          <a:noFill/>
        </p:spPr>
      </p:pic>
      <p:pic>
        <p:nvPicPr>
          <p:cNvPr id="2083" name="Picture 35" descr="C:\Users\Ксенофонт\Desktop\iCAL0BF3B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16" y="4572008"/>
            <a:ext cx="1643074" cy="1143008"/>
          </a:xfrm>
          <a:prstGeom prst="rect">
            <a:avLst/>
          </a:prstGeom>
          <a:noFill/>
        </p:spPr>
      </p:pic>
      <p:pic>
        <p:nvPicPr>
          <p:cNvPr id="2082" name="Picture 34" descr="C:\Users\Ксенофонт\Desktop\iCA2614NH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8016" y="3571876"/>
            <a:ext cx="1643074" cy="1000132"/>
          </a:xfrm>
          <a:prstGeom prst="rect">
            <a:avLst/>
          </a:prstGeom>
          <a:noFill/>
        </p:spPr>
      </p:pic>
      <p:pic>
        <p:nvPicPr>
          <p:cNvPr id="2079" name="Picture 31" descr="C:\Users\Ксенофонт\Desktop\1263648972_74477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8016" y="2285992"/>
            <a:ext cx="1714512" cy="1285884"/>
          </a:xfrm>
          <a:prstGeom prst="rect">
            <a:avLst/>
          </a:prstGeom>
          <a:noFill/>
        </p:spPr>
      </p:pic>
      <p:pic>
        <p:nvPicPr>
          <p:cNvPr id="2076" name="Picture 28" descr="C:\Users\Ксенофонт\Desktop\2957717_large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16" y="1142984"/>
            <a:ext cx="1643074" cy="1143008"/>
          </a:xfrm>
          <a:prstGeom prst="rect">
            <a:avLst/>
          </a:prstGeom>
          <a:noFill/>
        </p:spPr>
      </p:pic>
      <p:pic>
        <p:nvPicPr>
          <p:cNvPr id="2052" name="Picture 4" descr="C:\Users\Ксенофонт\Desktop\1300111122-310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58016" y="0"/>
            <a:ext cx="1643042" cy="1142984"/>
          </a:xfrm>
          <a:prstGeom prst="rect">
            <a:avLst/>
          </a:prstGeom>
          <a:noFill/>
        </p:spPr>
      </p:pic>
      <p:pic>
        <p:nvPicPr>
          <p:cNvPr id="2078" name="Picture 30" descr="C:\Users\Ксенофонт\Desktop\ad610cf286ad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14942" y="5715016"/>
            <a:ext cx="1643074" cy="1142984"/>
          </a:xfrm>
          <a:prstGeom prst="rect">
            <a:avLst/>
          </a:prstGeom>
          <a:noFill/>
        </p:spPr>
      </p:pic>
      <p:pic>
        <p:nvPicPr>
          <p:cNvPr id="2074" name="Picture 26" descr="C:\Users\Ксенофонт\Desktop\72f03b7fba37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14942" y="4500570"/>
            <a:ext cx="1643074" cy="1214414"/>
          </a:xfrm>
          <a:prstGeom prst="rect">
            <a:avLst/>
          </a:prstGeom>
          <a:noFill/>
        </p:spPr>
      </p:pic>
      <p:pic>
        <p:nvPicPr>
          <p:cNvPr id="2055" name="Picture 7" descr="C:\Users\Ксенофонт\Desktop\1b6947f41272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5400000">
            <a:off x="5500678" y="3214702"/>
            <a:ext cx="1071570" cy="1643042"/>
          </a:xfrm>
          <a:prstGeom prst="rect">
            <a:avLst/>
          </a:prstGeom>
          <a:noFill/>
        </p:spPr>
      </p:pic>
      <p:pic>
        <p:nvPicPr>
          <p:cNvPr id="2057" name="Picture 9" descr="C:\Users\Ксенофонт\Desktop\image_25-0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214942" y="2285992"/>
            <a:ext cx="1643042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71" name="Picture 23" descr="C:\Users\Ксенофонт\Desktop\66066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214942" y="1142984"/>
            <a:ext cx="1643074" cy="1143008"/>
          </a:xfrm>
          <a:prstGeom prst="rect">
            <a:avLst/>
          </a:prstGeom>
          <a:noFill/>
        </p:spPr>
      </p:pic>
      <p:pic>
        <p:nvPicPr>
          <p:cNvPr id="2075" name="Picture 27" descr="C:\Users\Ксенофонт\Desktop\image_4c99da7d02235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214942" y="0"/>
            <a:ext cx="1643074" cy="1142984"/>
          </a:xfrm>
          <a:prstGeom prst="rect">
            <a:avLst/>
          </a:prstGeom>
          <a:noFill/>
        </p:spPr>
      </p:pic>
      <p:pic>
        <p:nvPicPr>
          <p:cNvPr id="2067" name="Picture 19" descr="C:\Users\Ксенофонт\Desktop\iCADWC65Y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428992" y="0"/>
            <a:ext cx="1785950" cy="1142984"/>
          </a:xfrm>
          <a:prstGeom prst="rect">
            <a:avLst/>
          </a:prstGeom>
          <a:noFill/>
        </p:spPr>
      </p:pic>
      <p:pic>
        <p:nvPicPr>
          <p:cNvPr id="2066" name="Picture 18" descr="C:\Users\Ксенофонт\Desktop\d0da5b0fe0ea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428992" y="1142984"/>
            <a:ext cx="1785950" cy="1143008"/>
          </a:xfrm>
          <a:prstGeom prst="rect">
            <a:avLst/>
          </a:prstGeom>
          <a:noFill/>
        </p:spPr>
      </p:pic>
      <p:pic>
        <p:nvPicPr>
          <p:cNvPr id="2068" name="Picture 20" descr="C:\Users\Ксенофонт\Desktop\iCAKE7LMM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428992" y="2285992"/>
            <a:ext cx="1785950" cy="1285884"/>
          </a:xfrm>
          <a:prstGeom prst="rect">
            <a:avLst/>
          </a:prstGeom>
          <a:noFill/>
        </p:spPr>
      </p:pic>
      <p:pic>
        <p:nvPicPr>
          <p:cNvPr id="2069" name="Picture 21" descr="C:\Users\Ксенофонт\Desktop\98690347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428992" y="3571877"/>
            <a:ext cx="1785950" cy="1000132"/>
          </a:xfrm>
          <a:prstGeom prst="rect">
            <a:avLst/>
          </a:prstGeom>
          <a:noFill/>
        </p:spPr>
      </p:pic>
      <p:pic>
        <p:nvPicPr>
          <p:cNvPr id="2064" name="Picture 16" descr="C:\Users\Ксенофонт\Desktop\954_3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428992" y="4572008"/>
            <a:ext cx="1785950" cy="1143008"/>
          </a:xfrm>
          <a:prstGeom prst="rect">
            <a:avLst/>
          </a:prstGeom>
          <a:noFill/>
        </p:spPr>
      </p:pic>
      <p:pic>
        <p:nvPicPr>
          <p:cNvPr id="2059" name="Picture 11" descr="C:\Users\Ксенофонт\Desktop\mere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857488" y="5643578"/>
            <a:ext cx="1200146" cy="1214422"/>
          </a:xfrm>
          <a:prstGeom prst="rect">
            <a:avLst/>
          </a:prstGeom>
          <a:noFill/>
        </p:spPr>
      </p:pic>
      <p:pic>
        <p:nvPicPr>
          <p:cNvPr id="2058" name="Picture 10" descr="C:\Users\Ксенофонт\Desktop\royal_gala_100pc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643042" y="5643578"/>
            <a:ext cx="1219200" cy="1214422"/>
          </a:xfrm>
          <a:prstGeom prst="rect">
            <a:avLst/>
          </a:prstGeom>
          <a:noFill/>
        </p:spPr>
      </p:pic>
      <p:pic>
        <p:nvPicPr>
          <p:cNvPr id="2061" name="Picture 13" descr="C:\Users\Ксенофонт\Desktop\93187436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643042" y="4572008"/>
            <a:ext cx="1785950" cy="1095566"/>
          </a:xfrm>
          <a:prstGeom prst="rect">
            <a:avLst/>
          </a:prstGeom>
          <a:noFill/>
        </p:spPr>
      </p:pic>
      <p:pic>
        <p:nvPicPr>
          <p:cNvPr id="2062" name="Picture 14" descr="C:\Users\Ксенофонт\Desktop\article-0-0AF52794000005DC-22_468x286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643042" y="3571876"/>
            <a:ext cx="1785950" cy="1000132"/>
          </a:xfrm>
          <a:prstGeom prst="rect">
            <a:avLst/>
          </a:prstGeom>
          <a:noFill/>
        </p:spPr>
      </p:pic>
      <p:pic>
        <p:nvPicPr>
          <p:cNvPr id="2060" name="Picture 12" descr="C:\Users\Ксенофонт\Desktop\11.jp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643043" y="2285992"/>
            <a:ext cx="1785950" cy="1285884"/>
          </a:xfrm>
          <a:prstGeom prst="rect">
            <a:avLst/>
          </a:prstGeom>
          <a:noFill/>
        </p:spPr>
      </p:pic>
      <p:pic>
        <p:nvPicPr>
          <p:cNvPr id="2054" name="Picture 6" descr="C:\Users\Ксенофонт\Desktop\9b00082ad55d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1643042" y="1142984"/>
            <a:ext cx="1785950" cy="1143008"/>
          </a:xfrm>
          <a:prstGeom prst="rect">
            <a:avLst/>
          </a:prstGeom>
          <a:noFill/>
        </p:spPr>
      </p:pic>
      <p:pic>
        <p:nvPicPr>
          <p:cNvPr id="2065" name="Picture 17" descr="C:\Users\Ксенофонт\Desktop\32.jp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1643042" y="0"/>
            <a:ext cx="1785950" cy="1142984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571604" y="-1526987"/>
            <a:ext cx="7786742" cy="851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b="1" dirty="0"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b="1" dirty="0"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b="1" dirty="0">
              <a:latin typeface="Arial" charset="0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i="1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50" i="1" dirty="0" smtClean="0">
              <a:latin typeface="Arial" charset="0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i="1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50" i="1" dirty="0" smtClean="0">
              <a:latin typeface="Arial" charset="0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i="1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Чумные годы» (1665—1667)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В канун Рождества 1664 года на лондонских домах стали появляться красные кресты — первые метки Великой эпидемии чумы. К лету смертоносная эпидемия значительно расширилась. 8 августа</a:t>
            </a:r>
            <a:r>
              <a:rPr lang="ru-RU" sz="105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kumimoji="0" lang="ru-RU" sz="105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1665 года занятия в Тринити-колледже были прекращены и персонал распущен до окончания эпидемии. Ньютон уехал домой в Вулсторп, захватив с собой основные книги, тетради и инструменты.</a:t>
            </a:r>
            <a:r>
              <a:rPr kumimoji="0" lang="ru-RU" sz="1050" b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05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Это были бедственные годы для Англии — опустошительная чума (только в Лондоне погибла пятая часть населения), разорительная война с Голландией, Великий лондонский пожар</a:t>
            </a:r>
            <a:r>
              <a:rPr lang="ru-RU" sz="1050" b="1" dirty="0">
                <a:solidFill>
                  <a:schemeClr val="bg1"/>
                </a:solidFill>
                <a:latin typeface="Arial" charset="0"/>
                <a:cs typeface="Arial" charset="0"/>
              </a:rPr>
              <a:t>.</a:t>
            </a:r>
            <a:r>
              <a:rPr kumimoji="0" lang="ru-RU" sz="105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Но существенную часть своих научных открытий Ньютон сделал в уединении «чумных лет». Из сохранившихся заметок видно, что 23-летний Ньютон уже свободно владел базовыми методами дифференциального и интегрального исчислений, включая разложение функций в ряды и то, что впоследствии было названо формулой Ньютона-Лейбница.</a:t>
            </a:r>
            <a:r>
              <a:rPr kumimoji="0" lang="ru-RU" sz="1050" b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05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Проведя ряд остроумных оптических экспериментов, он доказал, что белый цвет есть смесь цветов. Позже Ньютон вспоминал об этих годах:</a:t>
            </a:r>
            <a:r>
              <a:rPr kumimoji="0" lang="ru-RU" sz="1050" b="1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[</a:t>
            </a:r>
            <a:r>
              <a:rPr kumimoji="0" lang="ru-RU" sz="105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В начале 1665 года я нашел метод приближенных рядов и правило превращения любой степени двучлена в такой ряд… в ноябре получил прямой метод флюксий [дифференциальное исчисление]; в январе следующего года я получил теорию цветов, а в мае приступил к обратному методу флюксий [интегральное исчисление]… В это время я переживал лучшую пору своей юности и больше интересовался математикой и философией, чем когда бы то ни было впоследствии. Но самым значительным его открытием в эти годы стал закон всемирного тяготения. Позднее, в 1686 году, Ньютон писал Галлею: В бумагах, написанных более 15 лет тому назад (точно привести дату я не могу, но, во всяком случае, это было перед началом моей переписки с Ольденбургом), я выразил обратную квадратичную пропорциональность тяготения планет к Солнцу в зависимости от расстояния и вычислил правильное отношение земной тяжести и conatus recedendi [стремление] Луны к центру Земли, хотя и не совсем точно. Почитаемый потомок «Яблони Ньютона». Кембридж, Ботанический </a:t>
            </a:r>
            <a:r>
              <a:rPr kumimoji="0" lang="ru-RU" sz="105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сад.Неточность</a:t>
            </a:r>
            <a:r>
              <a:rPr kumimoji="0" lang="ru-RU" sz="105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, упомянутая Ньютоном, вызвана тем, что размеры Земли и величину ускорения свободного падения Ньютон взял из «Механики» Галилея, где они приведены со значительной погрешностью.</a:t>
            </a:r>
            <a:r>
              <a:rPr kumimoji="0" lang="ru-RU" sz="1050" b="1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]</a:t>
            </a:r>
            <a:r>
              <a:rPr kumimoji="0" lang="ru-RU" sz="105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Позднее Ньютон получил более точные данные Пикара и окончательно убедился в истинности своей теории .Общеизвестна легенда о том, что закон тяготения Ньютон открыл, наблюдая падение яблока с ветки дерева. Впервые «яблоко Ньютона» мельком упомянул биограф Ньютона Уильям Стьюкли (книга «Воспоминания о жизни Ньютона», 1752 год).</a:t>
            </a:r>
            <a:r>
              <a:rPr kumimoji="0" lang="ru-RU" sz="1050" b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05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После обеда установилась тёплая погода, мы вышли в сад и пили чай в тени яблонь. Он [Ньютон] сказал мне, что мысль о гравитации пришла ему в голову, когда он точно так же сидел под деревом. Он находился в созерцательном настроении, когда неожиданно с ветки упало яблоко. «Почему яблоки всегда падают перпендикулярно земле?» — подумал он. Популярной легенда стала благодаря Вольтеру. Другой биограф, Генри Пембертон, приводит рассуждения Ньютона (без упоминания яблока) более подробно: «сравнивая периоды нескольких планет и их расстояния до Солнца, он обнаружил, что… эта сила должна снижаться в квадратичной пропорциональности с увеличением расстояния». Другими словами, Ньютон обнаружил, что из третьего закона Кеплера, связывающего периоды обращения планет с расстоянием до Солнца, следует именно «формула обратных квадратов» для закона тяготения (в приближении круговых орбит). Окончательную формулировку закона тяготения, вошедшую в учебники, Ньютон выписал позднее, после того, как ему стали ясны законы механики. Эти открытия, а также многие из позднейших, были опубликованы на 20-40 лет позже, чем были сделаны. Ньютон не гнался за славой. В 1670 году он писал Джону Коллинзу: «Я не вижу ничего желательного в славе, даже если бы я был способен заслужить её. Это, возможно, увеличило бы число моих знакомых, но это как раз то, чего я больше всего стараюсь избегать.»</a:t>
            </a:r>
            <a:r>
              <a:rPr kumimoji="0" lang="ru-RU" sz="1050" b="1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]</a:t>
            </a:r>
            <a:r>
              <a:rPr kumimoji="0" lang="ru-RU" sz="105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Свой первый научный труд (октябрь 1666), излагавший основы анализа, он не стал публиковать; его нашли лишь спустя 300 лет.</a:t>
            </a:r>
          </a:p>
        </p:txBody>
      </p:sp>
      <p:pic>
        <p:nvPicPr>
          <p:cNvPr id="2053" name="Picture 5" descr="C:\Users\Ксенофонт\Desktop\In-Depth-The-Healthiest-Foods-On-Earth---Apples---Forbescom-normal.pn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0" y="1000108"/>
            <a:ext cx="1643042" cy="1428760"/>
          </a:xfrm>
          <a:prstGeom prst="rect">
            <a:avLst/>
          </a:prstGeom>
          <a:noFill/>
        </p:spPr>
      </p:pic>
      <p:pic>
        <p:nvPicPr>
          <p:cNvPr id="2056" name="Picture 8" descr="C:\Users\Ксенофонт\Desktop\Apple.jpg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0" y="4572008"/>
            <a:ext cx="1643074" cy="1099800"/>
          </a:xfrm>
          <a:prstGeom prst="rect">
            <a:avLst/>
          </a:prstGeom>
          <a:noFill/>
        </p:spPr>
      </p:pic>
      <p:pic>
        <p:nvPicPr>
          <p:cNvPr id="2063" name="Picture 15" descr="C:\Users\Ксенофонт\Desktop\1284978496_122703102_1----1284978496.jpg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0" y="2428868"/>
            <a:ext cx="1643042" cy="1143008"/>
          </a:xfrm>
          <a:prstGeom prst="rect">
            <a:avLst/>
          </a:prstGeom>
          <a:noFill/>
        </p:spPr>
      </p:pic>
      <p:pic>
        <p:nvPicPr>
          <p:cNvPr id="2072" name="Picture 24" descr="C:\Users\Ксенофонт\Desktop\10871950_2245.jpg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0" y="5679835"/>
            <a:ext cx="1571636" cy="1178165"/>
          </a:xfrm>
          <a:prstGeom prst="rect">
            <a:avLst/>
          </a:prstGeom>
          <a:noFill/>
        </p:spPr>
      </p:pic>
      <p:pic>
        <p:nvPicPr>
          <p:cNvPr id="2073" name="Picture 25" descr="C:\Users\Ксенофонт\Desktop\apples1.jpg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0" y="3643314"/>
            <a:ext cx="1643042" cy="1047744"/>
          </a:xfrm>
          <a:prstGeom prst="rect">
            <a:avLst/>
          </a:prstGeom>
          <a:noFill/>
        </p:spPr>
      </p:pic>
      <p:pic>
        <p:nvPicPr>
          <p:cNvPr id="2077" name="Picture 29" descr="C:\Users\Ксенофонт\Desktop\рмгнпщд.jpg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0" y="0"/>
            <a:ext cx="1643042" cy="114298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-113139"/>
            <a:ext cx="7786774" cy="68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                                                                   Начало научной известности</a:t>
            </a:r>
            <a:r>
              <a:rPr kumimoji="0" lang="ru-RU" sz="1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(1667-1684).</a:t>
            </a: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                 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  <a:hlinkClick r:id="rId2" tooltip="Увеличить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 tooltip="Увеличить"/>
              </a:rPr>
              <a:t> 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  <a:cs typeface="Arial" charset="0"/>
              </a:rPr>
              <a:t>Ньютон в молодости :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 марте-июне 1666 года Ньютон посетил Кембридж. Оставшиеся в колледже смельчаки, как оказалось, не пострадали ни от чумы, ни даже от популярных тогда противочумных лекарств (включавших кору ясеня, крепкий уксус, спиртные напитки и строгую диету). Однако летом новая волна чумы вынудила его вновь уехать домой. Наконец, в начале 1667 года эпидемия закончилась, и в апреле Ньютон возвратился в Кембридж. 1 октября он был избран членом Тринити-колледжа, а в 1668 году стал магистром. Ему выделили просторную отдельную комнату для жилья, назначили неплохой оклад и передали группу студентов, с которыми он несколько часов в неделю добросовестно занимался стандартными учебными предметами. Впрочем, ни тогда, ни позже Ньютон не прославился как преподаватель, его лекции посещались плохо.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Упрочив своё положение, Ньютон совершил путешествие в Лондон, где незадолго до того, в 1660 году, было создано Лондонское королевское общество — авторитетная организация видных научных деятелей, одна из первых Академий наук. Печатным органом Королевского общества был журнал «Философские труды» (англ. Philosophical Transactions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).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 1669 году в Европе стали появляться математические работы, использующие разложения в бесконечные ряды. Хотя по глубине эти открытия не шли ни в какое сравнение с ньютоновскими, Барроу настоял на том, чтобы его ученик зафиксировал свой приоритет в этом вопросе. Ньютон написал краткий, но достаточно полный конспект этой части своих открытий, который назвал «Анализ с помощью уравнений с бесконечным числом членов». Барроу переслал этот трактат в Лондон. Ньютон просил Барроу не раскрывать имя автора работы (но тот всё же проговорился).«Анализ» распространился среди специалистов и получил некоторую известность в Англии и за её пределами. В этом же году Барроу принял приглашение короля</a:t>
            </a:r>
            <a:r>
              <a:rPr lang="ru-RU" sz="1000" i="1" dirty="0" smtClean="0">
                <a:latin typeface="Arial" charset="0"/>
                <a:cs typeface="Arial" charset="0"/>
              </a:rPr>
              <a:t> 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стать придворным капелланом и оставил преподавание. 29 октября 1669 года Ньютон был избран его преемником, профессором математики и оптики Тринити-колледжа. Барроу оставил Ньютону обширную алхимическую лабораторию; в этот период Ньютон всерьёз увлёкся алхимией, провел </a:t>
            </a:r>
            <a:r>
              <a:rPr lang="ru-RU" sz="1000" i="1" dirty="0" smtClean="0">
                <a:latin typeface="Arial" charset="0"/>
                <a:cs typeface="Arial" charset="0"/>
              </a:rPr>
              <a:t>массу химических опытов.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3" tooltip="Увеличить"/>
              </a:rPr>
              <a:t>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Рефлектор Ньютона. Одновременно он продолжил эксперименты по оптике и теории цвета. Ньютон исследовал сферическую и хроматическую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аберрации</a:t>
            </a:r>
            <a:r>
              <a:rPr lang="ru-RU" sz="1000" dirty="0" smtClean="0">
                <a:latin typeface="Arial" charset="0"/>
                <a:cs typeface="Arial" charset="0"/>
              </a:rPr>
              <a:t>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Чтобы свести их к минимуму, он построил смешанный телескоп-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рефлектор: линза и вогнутое сферическое зеркало, которое сделал и отполировал сам. Проект такого телескопа впервые предложил Джеймс Грегори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1663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), однако этот замысел так и не был реализован. Первая конструкция Ньютона (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1668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 оказалась неудачной, но уже следующая, с более тщательно отполированным зеркалом, несмотря на небольшие размеры, давала 40-кратное увеличение превосходного качества.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Слухи о новом инструменте быстро дошли до Лондона, и Ньютона пригласили показать своё изобретение научной общественности. В конце 1671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— начале 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1672 года прошла демонстрация рефлектора перед королём, а затем — в Королевском обществе. Аппарат вызвал всеобщие восторженные отзывы. Вероятно сыграла роль и практическая важность изобретения: астрономические наблюдения служили для точного определения времени, что в свою очередь необходимо для навигации на море. Ньютон стал знаменит и в январе 1672 года был избран членом Королевского общества. Позднее усовершенствованные рефлекторы стали основными инструментами астрономов, с их помощью были открыты планета Уран, иные галактики, красное смещение</a:t>
            </a:r>
            <a:r>
              <a:rPr lang="ru-RU" sz="1000" i="1" dirty="0" smtClean="0">
                <a:latin typeface="Arial" charset="0"/>
                <a:cs typeface="Arial" charset="0"/>
              </a:rPr>
              <a:t>. 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Первое время Ньютон дорожил общением с коллегами из Королевского общества, где состояли, кроме Барроу, Джеймс Грегори, Джон Валлис, Роберт Гук, Роберт Бойль, Кристофер Ран и другие известные деятели английской науки. Однако вскоре начались утомительные конфликты, которых Ньютон очень не любил. В частности, разгорелась шумная полемика по поводу природы света. Уже в феврале 1672 года Ньютон опубликовал в «Philosophical Transactions» подробное описание своих классических опытов с призмами и свою теорию цвета. Гук, который уже опубликовал собственную теорию, заявил, что результаты Ньютона его не убедили; его поддержал Гюйгенс на том основании, что теория Ньютона «противоречит общепринятым воззрениям». Ньютон ответил на их критику только через полгода, но к этому времени число критиков значительно увеличилось. Особенную активность проявил некто Линус из Льежа, который атаковал Общество письмами с совершенно абсурдными возражениями против результатов Ньютона.</a:t>
            </a:r>
          </a:p>
        </p:txBody>
      </p:sp>
      <p:pic>
        <p:nvPicPr>
          <p:cNvPr id="1026" name="Picture 2" descr="http://upload.wikimedia.org/wikipedia/commons/2/21/Isaac-newton_1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0"/>
            <a:ext cx="1357290" cy="2000240"/>
          </a:xfrm>
          <a:prstGeom prst="rect">
            <a:avLst/>
          </a:prstGeom>
          <a:noFill/>
        </p:spPr>
      </p:pic>
      <p:pic>
        <p:nvPicPr>
          <p:cNvPr id="1027" name="Picture 3" descr="http://bits.wikimedia.org/skins-1.17/common/images/magnify-clip.png">
            <a:hlinkClick r:id="rId2" tooltip="Увеличить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-592138"/>
            <a:ext cx="142875" cy="104775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thumb/c/cc/NewtonsTelescopeReplica.jpg/220px-NewtonsTelescopeReplica.jpg">
            <a:hlinkClick r:id="rId3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6710" y="2000240"/>
            <a:ext cx="1357290" cy="1214446"/>
          </a:xfrm>
          <a:prstGeom prst="rect">
            <a:avLst/>
          </a:prstGeom>
          <a:noFill/>
        </p:spPr>
      </p:pic>
      <p:pic>
        <p:nvPicPr>
          <p:cNvPr id="1029" name="Picture 5" descr="http://bits.wikimedia.org/skins-1.17/common/images/magnify-clip.png">
            <a:hlinkClick r:id="rId3" tooltip="Увеличить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713" y="419100"/>
            <a:ext cx="142875" cy="104775"/>
          </a:xfrm>
          <a:prstGeom prst="rect">
            <a:avLst/>
          </a:prstGeom>
          <a:noFill/>
        </p:spPr>
      </p:pic>
      <p:pic>
        <p:nvPicPr>
          <p:cNvPr id="1035" name="Picture 11" descr="C:\Users\Ксенофонт\Desktop\newt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6710" y="3214686"/>
            <a:ext cx="1357290" cy="1714512"/>
          </a:xfrm>
          <a:prstGeom prst="rect">
            <a:avLst/>
          </a:prstGeom>
          <a:noFill/>
        </p:spPr>
      </p:pic>
      <p:pic>
        <p:nvPicPr>
          <p:cNvPr id="1036" name="Picture 12" descr="C:\Users\Ксенофонт\Desktop\1267452062_untitled-8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86710" y="4929199"/>
            <a:ext cx="1357290" cy="192880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C:\Users\Ксенофонт\Desktop\nature_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3"/>
            <a:ext cx="9144000" cy="685802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7158" y="214290"/>
            <a:ext cx="82867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Лавина некомпетентных нападок вызвала у Ньютона раздражение и депрессию. Он пожалел, что доверчиво обнародовал свои открытия перед собратьями по науке. Ньютон попросил секретаря Общества Ольденбурга больше не пересылать ему критических писем и дал зарок на будущее: не ввязываться в научные споры. В письмах он жалуется, что поставлен перед выбором: либо не публиковать свои открытия, либо тратить всё время и все силы на отражение недружелюбной дилетантской критики. В конце концов он выбрал первый вариант и сделал заявление о выходе из Королевского общества (8 марта 1673 года). Ольденбург не без труда уговорил его остаться.</a:t>
            </a:r>
            <a:r>
              <a:rPr lang="ru-RU" sz="1400" baseline="30000" dirty="0" smtClean="0">
                <a:solidFill>
                  <a:schemeClr val="bg1"/>
                </a:solidFill>
                <a:hlinkClick r:id="rId3" action="ppaction://hlinkfile"/>
              </a:rPr>
              <a:t>[26]</a:t>
            </a:r>
            <a:r>
              <a:rPr lang="ru-RU" sz="1400" dirty="0" smtClean="0">
                <a:solidFill>
                  <a:schemeClr val="bg1"/>
                </a:solidFill>
              </a:rPr>
              <a:t> Однако научные контакты с Обществом теперь сведены к минимуму.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В 1673 году произошли два важных события. Первое: королевским указом в Тринити вернулся старый друг и покровитель Ньютона, Исаак Барроу, теперь в качестве руководителя («мастера»). Второе: математическими открытиями Ньютона заинтересовался Лейбниц, известный на тот момент как философ и изобретатель. Получив труд Ньютона 1669 года по бесконечным рядам и глубоко его изучив, он далее самостоятельно начинает развивать свою версию анализа. В 1676 году Ньютон и Лейбниц обменялись письмами, в которых Ньютон разъяснил ряд своих методов, ответил на вопросы Лейбница и намекнул на существование ещё более общих методов, пока не опубликованных (имелось в виду общее дифференциальное и интегральное исчисление). Секретарь Королевского общества Генри </a:t>
            </a:r>
            <a:r>
              <a:rPr lang="ru-RU" sz="1400" dirty="0" smtClean="0">
                <a:solidFill>
                  <a:schemeClr val="bg1"/>
                </a:solidFill>
              </a:rPr>
              <a:t>Ольденбург настойчиво </a:t>
            </a:r>
            <a:r>
              <a:rPr lang="ru-RU" sz="1400" dirty="0" smtClean="0">
                <a:solidFill>
                  <a:schemeClr val="bg1"/>
                </a:solidFill>
              </a:rPr>
              <a:t>просил Ньютона во славу Англии опубликовать свои математические открытия по анализу, но Ньютон ответил, что уже пять лет как занимается другой темой и не хочет отвлекаться.</a:t>
            </a:r>
            <a:r>
              <a:rPr lang="ru-RU" sz="1400" baseline="30000" dirty="0" smtClean="0">
                <a:solidFill>
                  <a:schemeClr val="bg1"/>
                </a:solidFill>
                <a:hlinkClick r:id="rId4" action="ppaction://hlinkfile"/>
              </a:rPr>
              <a:t>[27]</a:t>
            </a:r>
            <a:r>
              <a:rPr lang="ru-RU" sz="1400" dirty="0" smtClean="0">
                <a:solidFill>
                  <a:schemeClr val="bg1"/>
                </a:solidFill>
              </a:rPr>
              <a:t> На очередное письмо Лейбница Ньютон не ответил. Первая краткая публикация по ньютоновскому варианту анализа появилась только в 1693 году, когда вариант Лейбница уже широко распространился по Европе.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Конец 1670-х годов был печален для Ньютона. В мае 1677 года неожиданно умер 47-летний Барроу. Зимой этого же года в доме Ньютона возник сильный пожар, и часть рукописного архива Ньютона сгорела. В сентябре 1677 года умер благоволивший Ньютону секретарь Королевского Общества Ольденбург, и новым секретарём стал Гук, относившийся к Ньютону неприязненно. В 1679 году тяжело заболела мать Анна; Ньютон приехал к ней, принимал активное участие в уходе за больной, но состояние матери быстро ухудшалось, и она умерла. Мать и Барроу были в числе немногих людей, скрашивавших одиночество Ньютона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C:\Users\Ксенофонт\Desktop\551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"/>
            <a:ext cx="9143999" cy="6861048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3643306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Математические начала натураль</a:t>
            </a:r>
            <a:r>
              <a:rPr lang="ru-RU" sz="1400" b="1" dirty="0" smtClean="0">
                <a:latin typeface="Arial" charset="0"/>
                <a:cs typeface="Arial" charset="0"/>
              </a:rPr>
              <a:t>ной философии.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Титульный лист «Начал» Ньютона  Основная статья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: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Математические начала натуральной</a:t>
            </a:r>
            <a:r>
              <a:rPr kumimoji="0" lang="ru-RU" sz="12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философию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История создания этого труда, наряду с «Началами» Евклида, одного из самых знаменитых в истории науки, началась в 1682 году, когда прохождение кометы Галлея</a:t>
            </a:r>
            <a:r>
              <a:rPr lang="ru-RU" sz="1200" i="1" dirty="0" smtClean="0">
                <a:latin typeface="Arial" charset="0"/>
                <a:cs typeface="Arial" charset="0"/>
              </a:rPr>
              <a:t>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вызвало подъём интереса к небесной</a:t>
            </a:r>
            <a:r>
              <a:rPr kumimoji="0" lang="ru-RU" sz="12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механике. Эдмонд Галлей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пытался уговорить Ньютона опубликовать его «общую теорию движения», о которой уже давно ходили слухи в учёном сообществе. Ньютон отказался. Он вообще неохотно отвлекался от своих исследований ради кропотливого дела издания научных трудов.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 августе 1684 года Галлей приехал в Кембридж и рассказал Ньютону, что они с </a:t>
            </a: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Реном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и Гуком</a:t>
            </a:r>
            <a:r>
              <a:rPr lang="ru-RU" sz="1200" i="1" dirty="0" smtClean="0">
                <a:latin typeface="Arial" charset="0"/>
                <a:cs typeface="Arial" charset="0"/>
              </a:rPr>
              <a:t>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обсуждали, как из формулы закона тяготения вывести эллиптичность орбиты планет, но не знали, как подступиться к решению. Ньютон сообщил, что у него уже есть такое доказательство, и в ноябре прислал Галлею готовую рукопись. Тот сразу оценил значение результата и метода, немедленно снова навестил Ньютона и на этот раз сумел уговорить его опубликовать свои открытия.10 декабря</a:t>
            </a:r>
            <a:r>
              <a:rPr lang="ru-RU" sz="1200" i="1" dirty="0" smtClean="0">
                <a:latin typeface="Arial" charset="0"/>
                <a:cs typeface="Arial" charset="0"/>
              </a:rPr>
              <a:t>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1684 года в протоколах Королевского общества</a:t>
            </a:r>
            <a:r>
              <a:rPr kumimoji="0" lang="ru-RU" sz="12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появилась историческая запись: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Господин Галлей… недавно видел в Кембридже м-ра Ньютона, и тот показал ему интересный трактат «De motu» [О движении]. Согласно желанию г-на Галлея, Ньютон обещал послать упомянутый трактат в Общество.</a:t>
            </a:r>
          </a:p>
        </p:txBody>
      </p:sp>
      <p:pic>
        <p:nvPicPr>
          <p:cNvPr id="21506" name="Picture 2" descr="http://upload.wikimedia.org/wikipedia/commons/1/17/Prinicipia-titl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285860"/>
            <a:ext cx="2219325" cy="311467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3060</Words>
  <Application>Microsoft Office PowerPoint</Application>
  <PresentationFormat>Экран (4:3)</PresentationFormat>
  <Paragraphs>90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</cp:revision>
  <dcterms:created xsi:type="dcterms:W3CDTF">2011-09-18T15:39:13Z</dcterms:created>
  <dcterms:modified xsi:type="dcterms:W3CDTF">2011-09-19T17:01:37Z</dcterms:modified>
</cp:coreProperties>
</file>